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6" r:id="rId2"/>
    <p:sldId id="325" r:id="rId3"/>
    <p:sldId id="266" r:id="rId4"/>
    <p:sldId id="267" r:id="rId5"/>
    <p:sldId id="268" r:id="rId6"/>
    <p:sldId id="309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310" r:id="rId22"/>
  </p:sldIdLst>
  <p:sldSz cx="9144000" cy="5143500" type="screen16x9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6" d="100"/>
          <a:sy n="76" d="100"/>
        </p:scale>
        <p:origin x="-192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2006"/>
            <a:ext cx="6858000" cy="1791198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279"/>
            <a:ext cx="6858000" cy="124216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920"/>
            <a:ext cx="7886700" cy="43600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660"/>
            <a:ext cx="7886700" cy="214014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3054"/>
            <a:ext cx="7886700" cy="1125453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599"/>
            <a:ext cx="3886200" cy="326441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599"/>
            <a:ext cx="3886200" cy="326441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20"/>
            <a:ext cx="7886700" cy="99444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199"/>
            <a:ext cx="3655181" cy="618106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590"/>
            <a:ext cx="3655181" cy="264394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199"/>
            <a:ext cx="3673182" cy="618106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590"/>
            <a:ext cx="3673182" cy="264394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95"/>
            <a:ext cx="3124012" cy="1200484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96"/>
            <a:ext cx="4629150" cy="4054014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479"/>
            <a:ext cx="3124012" cy="2859485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920"/>
            <a:ext cx="1971675" cy="436009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920"/>
            <a:ext cx="5800725" cy="436009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920"/>
            <a:ext cx="7886700" cy="9944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599"/>
            <a:ext cx="7886700" cy="32644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587"/>
            <a:ext cx="2057400" cy="2739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587"/>
            <a:ext cx="3086100" cy="2739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587"/>
            <a:ext cx="2057400" cy="2739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931" t="667" r="767" b="614"/>
          <a:stretch>
            <a:fillRect/>
          </a:stretch>
        </p:blipFill>
        <p:spPr>
          <a:xfrm>
            <a:off x="-5080" y="-6350"/>
            <a:ext cx="9154160" cy="5157470"/>
          </a:xfrm>
          <a:prstGeom prst="rect">
            <a:avLst/>
          </a:prstGeom>
        </p:spPr>
      </p:pic>
      <p:pic>
        <p:nvPicPr>
          <p:cNvPr id="10" name="图片 9" descr="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389" y="774357"/>
            <a:ext cx="1573498" cy="4068030"/>
          </a:xfrm>
          <a:prstGeom prst="rect">
            <a:avLst/>
          </a:prstGeom>
        </p:spPr>
      </p:pic>
      <p:pic>
        <p:nvPicPr>
          <p:cNvPr id="12" name="图片 11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4909"/>
            <a:ext cx="1521619" cy="902494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768475" y="1095639"/>
            <a:ext cx="4525645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400" b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</a:t>
            </a:r>
            <a:r>
              <a:rPr lang="zh-CN" altLang="en-US" sz="4400" b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二十</a:t>
            </a:r>
            <a:r>
              <a:rPr lang="zh-CN" altLang="en-US" sz="4400" b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 </a:t>
            </a:r>
            <a:endParaRPr lang="zh-CN" altLang="en-US" sz="4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08500" y="1108075"/>
            <a:ext cx="4582795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我们家的男子汉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224270" y="2713990"/>
            <a:ext cx="22123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第二课时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508500" y="3898158"/>
            <a:ext cx="47301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语文 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 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部编版 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 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四年级下</a:t>
            </a: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"/>
          <p:cNvPicPr>
            <a:picLocks noChangeAspect="1"/>
          </p:cNvPicPr>
          <p:nvPr/>
        </p:nvPicPr>
        <p:blipFill>
          <a:blip r:embed="rId2"/>
          <a:srcRect t="1457" r="10944" b="6320"/>
          <a:stretch>
            <a:fillRect/>
          </a:stretch>
        </p:blipFill>
        <p:spPr>
          <a:xfrm>
            <a:off x="1270" y="-27173"/>
            <a:ext cx="9151620" cy="517906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4909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320165" y="724535"/>
            <a:ext cx="65265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你是从文中哪句话体会出来的？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0460" y="2111375"/>
            <a:ext cx="680402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“叫人看了不由得也会嘴馋起来”，这句话从侧面写出他吃饭极有滋味。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"/>
          <p:cNvPicPr>
            <a:picLocks noChangeAspect="1"/>
          </p:cNvPicPr>
          <p:nvPr/>
        </p:nvPicPr>
        <p:blipFill>
          <a:blip r:embed="rId2"/>
          <a:srcRect t="1457" r="10944" b="6320"/>
          <a:stretch>
            <a:fillRect/>
          </a:stretch>
        </p:blipFill>
        <p:spPr>
          <a:xfrm>
            <a:off x="-3810" y="-17648"/>
            <a:ext cx="9151620" cy="517906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4909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928370" y="1218565"/>
            <a:ext cx="752284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  <a:sym typeface="+mn-ea"/>
              </a:rPr>
              <a:t>    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  <a:sym typeface="+mn-ea"/>
              </a:rPr>
              <a:t>“他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可以耐心地等上三刻钟，为了吃一客小笼包子。”“三刻钟”对一个孩子来说是极难安静下来的，但“他”却很有“耐心”，可见其兴趣之浓厚。</a:t>
            </a:r>
          </a:p>
        </p:txBody>
      </p:sp>
    </p:spTree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"/>
          <p:cNvPicPr>
            <a:picLocks noChangeAspect="1"/>
          </p:cNvPicPr>
          <p:nvPr/>
        </p:nvPicPr>
        <p:blipFill>
          <a:blip r:embed="rId2"/>
          <a:srcRect t="1457" r="10944" b="6320"/>
          <a:stretch>
            <a:fillRect/>
          </a:stretch>
        </p:blipFill>
        <p:spPr>
          <a:xfrm>
            <a:off x="1270" y="-27173"/>
            <a:ext cx="9151620" cy="517906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4909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823595" y="1318895"/>
            <a:ext cx="762762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他为了去少林寺，愿意在吃上做出一些牺牲（对于一个孩子来说，已经不简单了），但毕竟还是吃的诱惑力来得大。</a:t>
            </a:r>
          </a:p>
        </p:txBody>
      </p:sp>
    </p:spTree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"/>
          <p:cNvPicPr>
            <a:picLocks noChangeAspect="1"/>
          </p:cNvPicPr>
          <p:nvPr/>
        </p:nvPicPr>
        <p:blipFill>
          <a:blip r:embed="rId2"/>
          <a:srcRect t="1457" r="10944" b="6320"/>
          <a:stretch>
            <a:fillRect/>
          </a:stretch>
        </p:blipFill>
        <p:spPr>
          <a:xfrm>
            <a:off x="-3810" y="-17648"/>
            <a:ext cx="9151620" cy="517906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4909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969010" y="556895"/>
            <a:ext cx="67456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自由读文，从哪句话能读出他想要处处独立？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1870" y="2268220"/>
            <a:ext cx="704532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走路时，从他那挣扎的状态中，可见他想要独立的愿望之坚决，“男人”的性格初见端倪。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"/>
          <p:cNvPicPr>
            <a:picLocks noChangeAspect="1"/>
          </p:cNvPicPr>
          <p:nvPr/>
        </p:nvPicPr>
        <p:blipFill>
          <a:blip r:embed="rId2"/>
          <a:srcRect t="1457" r="10944" b="6320"/>
          <a:stretch>
            <a:fillRect/>
          </a:stretch>
        </p:blipFill>
        <p:spPr>
          <a:xfrm>
            <a:off x="-3810" y="-17648"/>
            <a:ext cx="9151620" cy="517906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4909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015365" y="1694815"/>
            <a:ext cx="69703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去买山楂片时，我本想帮他的，却使他失去了一次自己锻炼的机会，因而他显得“沮丧”。</a:t>
            </a:r>
          </a:p>
        </p:txBody>
      </p:sp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"/>
          <p:cNvPicPr>
            <a:picLocks noChangeAspect="1"/>
          </p:cNvPicPr>
          <p:nvPr/>
        </p:nvPicPr>
        <p:blipFill>
          <a:blip r:embed="rId2"/>
          <a:srcRect t="1457" r="10944" b="6320"/>
          <a:stretch>
            <a:fillRect/>
          </a:stretch>
        </p:blipFill>
        <p:spPr>
          <a:xfrm>
            <a:off x="-3810" y="-17648"/>
            <a:ext cx="9151620" cy="517906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4909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71805" y="496570"/>
            <a:ext cx="73850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对于小男子汉换橘子水这部分描写，你有什么体会？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6085" y="1944370"/>
            <a:ext cx="794448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8600"/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我能体会到他对去换橘子水的独立性和狂热性，是一种要满足成功感的外在表现，小男孩越来越想与成人一样享受独立做事的满足，流露出作者的关爱赞赏之情。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"/>
          <p:cNvPicPr>
            <a:picLocks noChangeAspect="1"/>
          </p:cNvPicPr>
          <p:nvPr/>
        </p:nvPicPr>
        <p:blipFill>
          <a:blip r:embed="rId2"/>
          <a:srcRect t="1457" r="10944" b="6320"/>
          <a:stretch>
            <a:fillRect/>
          </a:stretch>
        </p:blipFill>
        <p:spPr>
          <a:xfrm>
            <a:off x="1270" y="-27173"/>
            <a:ext cx="9151620" cy="517906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4909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23545" y="817245"/>
            <a:ext cx="75514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作者列举了哪些事突出他的沉着？用自己的语言概括出来。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8465" y="2288540"/>
            <a:ext cx="778637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8600"/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面对进入陌生环境这一挑战，镇静，坦然，很快地适应。</a:t>
            </a:r>
          </a:p>
          <a:p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面对不得不回安徽的事实，勇敢地跳进车厢，踏上回乡之旅。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"/>
          <p:cNvPicPr>
            <a:picLocks noChangeAspect="1"/>
          </p:cNvPicPr>
          <p:nvPr/>
        </p:nvPicPr>
        <p:blipFill>
          <a:blip r:embed="rId2"/>
          <a:srcRect t="1457" r="10944" b="6320"/>
          <a:stretch>
            <a:fillRect/>
          </a:stretch>
        </p:blipFill>
        <p:spPr>
          <a:xfrm>
            <a:off x="-3810" y="-17648"/>
            <a:ext cx="9151620" cy="517906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4909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62610" y="462915"/>
            <a:ext cx="751459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默读结尾部分，思考：“这”代指了什么？你有什么体会？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8795" y="2048510"/>
            <a:ext cx="740664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8600"/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一个“这”字，指代了上文主体部分所写的内容。抒发自己从“我们家的男子汉”身上引发的感受，体现了作者对这一类孩子的关爱之情。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"/>
          <p:cNvPicPr>
            <a:picLocks noChangeAspect="1"/>
          </p:cNvPicPr>
          <p:nvPr/>
        </p:nvPicPr>
        <p:blipFill>
          <a:blip r:embed="rId2"/>
          <a:srcRect t="1457" r="10944" b="6320"/>
          <a:stretch>
            <a:fillRect/>
          </a:stretch>
        </p:blipFill>
        <p:spPr>
          <a:xfrm>
            <a:off x="-3810" y="-17648"/>
            <a:ext cx="9151620" cy="517906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4909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56990" y="59055"/>
            <a:ext cx="14401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b="1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小 结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366395" y="1089660"/>
            <a:ext cx="819340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文学作品中，要让一个人物形象活生生的展现在读者面前，就要从人物的不同方面去描写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可以从人物的外貌、行为、语言、心理、神态等方面来进行描写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"/>
          <p:cNvPicPr>
            <a:picLocks noChangeAspect="1"/>
          </p:cNvPicPr>
          <p:nvPr/>
        </p:nvPicPr>
        <p:blipFill>
          <a:blip r:embed="rId2"/>
          <a:srcRect t="1457" r="10944" b="6320"/>
          <a:stretch>
            <a:fillRect/>
          </a:stretch>
        </p:blipFill>
        <p:spPr>
          <a:xfrm>
            <a:off x="1270" y="-27173"/>
            <a:ext cx="9151620" cy="517906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4909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23285" y="114935"/>
            <a:ext cx="22967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zh-CN" sz="4000" b="1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情感升华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39115" y="1112520"/>
            <a:ext cx="802703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男子汉不是一个性别上的属性，而是一种精神和品格的体现。我，作者，和你们的父母，都希望你们，希望我们所有孩子都能成为男子汉，都具有男子汉的可贵品质，成为你们家庭的，也成为我们民族的顶梁柱！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"/>
          <p:cNvPicPr>
            <a:picLocks noChangeAspect="1"/>
          </p:cNvPicPr>
          <p:nvPr/>
        </p:nvPicPr>
        <p:blipFill>
          <a:blip r:embed="rId2"/>
          <a:srcRect t="1457" r="10944" b="6320"/>
          <a:stretch>
            <a:fillRect/>
          </a:stretch>
        </p:blipFill>
        <p:spPr>
          <a:xfrm>
            <a:off x="1270" y="-27173"/>
            <a:ext cx="9151620" cy="517906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4909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722755" y="1661795"/>
            <a:ext cx="6730365" cy="3138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571500" indent="-571500"/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安徽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谜语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和尚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轮廓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  <a:p>
            <a:pPr marL="571500" indent="-571500"/>
            <a:endParaRPr lang="zh-CN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571500" indent="-571500"/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倔强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嘱咐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嘹亮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吭声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</a:p>
          <a:p>
            <a:pPr marL="571500" indent="-571500"/>
            <a:endParaRPr lang="zh-CN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571500" indent="-571500"/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嘴唇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情绪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妨碍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吃荤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571500" indent="-571500"/>
            <a:endParaRPr lang="en-US" sz="900" b="0">
              <a:solidFill>
                <a:srgbClr val="000000"/>
              </a:solidFill>
              <a:latin typeface="NEU-BZ-S92" charset="0"/>
              <a:cs typeface="方正书宋_GBK" charset="0"/>
            </a:endParaRPr>
          </a:p>
          <a:p>
            <a:r>
              <a:rPr lang="en-US" sz="900" b="0">
                <a:solidFill>
                  <a:srgbClr val="000000"/>
                </a:solidFill>
                <a:latin typeface="NEU-BZ-S92" charset="0"/>
                <a:cs typeface="方正书宋_GBK" charset="0"/>
              </a:rPr>
              <a:t>         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738755" y="114935"/>
            <a:ext cx="37452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b="1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开火车读词语</a:t>
            </a: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"/>
          <p:cNvPicPr>
            <a:picLocks noChangeAspect="1"/>
          </p:cNvPicPr>
          <p:nvPr/>
        </p:nvPicPr>
        <p:blipFill>
          <a:blip r:embed="rId2"/>
          <a:srcRect t="1457" r="10944" b="6320"/>
          <a:stretch>
            <a:fillRect/>
          </a:stretch>
        </p:blipFill>
        <p:spPr>
          <a:xfrm>
            <a:off x="1270" y="-27173"/>
            <a:ext cx="9151620" cy="517906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4909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15715" y="114935"/>
            <a:ext cx="15233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b="1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作 业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307465" y="1771015"/>
            <a:ext cx="658558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大家能说一说老师或同学们身上的某个言行举止方面的细节吗？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931" t="667" r="767" b="614"/>
          <a:stretch>
            <a:fillRect/>
          </a:stretch>
        </p:blipFill>
        <p:spPr>
          <a:xfrm>
            <a:off x="-5080" y="-6350"/>
            <a:ext cx="9154160" cy="5157470"/>
          </a:xfrm>
          <a:prstGeom prst="rect">
            <a:avLst/>
          </a:prstGeom>
        </p:spPr>
      </p:pic>
      <p:pic>
        <p:nvPicPr>
          <p:cNvPr id="12" name="图片 11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4909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188970" y="1139454"/>
            <a:ext cx="52292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  <a:sym typeface="+mn-ea"/>
              </a:rPr>
              <a:t>谢谢观看</a:t>
            </a:r>
            <a:endParaRPr lang="zh-CN" altLang="en-US" sz="80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方正行楷简体" panose="02010601030101010101" charset="-122"/>
              <a:ea typeface="方正行楷简体" panose="02010601030101010101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 descr="结尾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82858" y="3138674"/>
            <a:ext cx="3767138" cy="1333500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"/>
          <p:cNvPicPr>
            <a:picLocks noChangeAspect="1"/>
          </p:cNvPicPr>
          <p:nvPr/>
        </p:nvPicPr>
        <p:blipFill>
          <a:blip r:embed="rId2"/>
          <a:srcRect t="1457" r="10944" b="6320"/>
          <a:stretch>
            <a:fillRect/>
          </a:stretch>
        </p:blipFill>
        <p:spPr>
          <a:xfrm>
            <a:off x="-3810" y="-17648"/>
            <a:ext cx="9151620" cy="517906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4909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43630" y="114935"/>
            <a:ext cx="17614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b="1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多音字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2404745" y="2220595"/>
            <a:ext cx="81788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5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强</a:t>
            </a:r>
            <a:endParaRPr lang="zh-CN" altLang="en-US" sz="5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  <p:sp>
        <p:nvSpPr>
          <p:cNvPr id="2050" name=" 2050"/>
          <p:cNvSpPr/>
          <p:nvPr/>
        </p:nvSpPr>
        <p:spPr bwMode="auto">
          <a:xfrm flipH="1">
            <a:off x="3357880" y="1880235"/>
            <a:ext cx="190500" cy="1602740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548380" y="1534160"/>
            <a:ext cx="14281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qiáng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636645" y="3153410"/>
            <a:ext cx="13335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200" b="1">
                <a:solidFill>
                  <a:srgbClr val="FF0000"/>
                </a:solidFill>
                <a:latin typeface="+mn-ea"/>
                <a:cs typeface="方正书宋_GBK" charset="0"/>
              </a:rPr>
              <a:t>ji</a:t>
            </a:r>
            <a:r>
              <a:rPr lang="zh-CN" altLang="en-US" sz="3200" b="1">
                <a:solidFill>
                  <a:srgbClr val="FF0000"/>
                </a:solidFill>
              </a:rPr>
              <a:t>àng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032375" y="3189605"/>
            <a:ext cx="12547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倔强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032375" y="1543050"/>
            <a:ext cx="12700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坚强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548380" y="2389505"/>
            <a:ext cx="13055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qiǎng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066665" y="2411730"/>
            <a:ext cx="14166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勉强</a:t>
            </a:r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"/>
          <p:cNvPicPr>
            <a:picLocks noChangeAspect="1"/>
          </p:cNvPicPr>
          <p:nvPr/>
        </p:nvPicPr>
        <p:blipFill>
          <a:blip r:embed="rId3"/>
          <a:srcRect t="1457" r="10944" b="6320"/>
          <a:stretch>
            <a:fillRect/>
          </a:stretch>
        </p:blipFill>
        <p:spPr>
          <a:xfrm>
            <a:off x="-3810" y="-17648"/>
            <a:ext cx="9151620" cy="517906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4909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66465" y="212725"/>
            <a:ext cx="22212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b="1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课文回顾</a:t>
            </a:r>
            <a:endParaRPr lang="zh-CN" altLang="zh-CN" sz="4000" b="1">
              <a:ln>
                <a:solidFill>
                  <a:sysClr val="windowText" lastClr="000000"/>
                </a:solidFill>
              </a:ln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104900" y="1017270"/>
            <a:ext cx="68122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你认为这个男孩是个怎样的男孩？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04900" y="2969260"/>
            <a:ext cx="69018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8600"/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天真、幼稚、可笑、可爱、沉着、勇敢……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"/>
          <p:cNvPicPr>
            <a:picLocks noChangeAspect="1"/>
          </p:cNvPicPr>
          <p:nvPr/>
        </p:nvPicPr>
        <p:blipFill>
          <a:blip r:embed="rId2"/>
          <a:srcRect t="1457" r="10944" b="6320"/>
          <a:stretch>
            <a:fillRect/>
          </a:stretch>
        </p:blipFill>
        <p:spPr>
          <a:xfrm>
            <a:off x="-3810" y="-17648"/>
            <a:ext cx="9151620" cy="517906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4909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991870" y="1831975"/>
            <a:ext cx="67824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作者是从哪些方面写我们家的男子汉的？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"/>
          <p:cNvPicPr>
            <a:picLocks noChangeAspect="1"/>
          </p:cNvPicPr>
          <p:nvPr/>
        </p:nvPicPr>
        <p:blipFill>
          <a:blip r:embed="rId2"/>
          <a:srcRect t="1457" r="10944" b="6320"/>
          <a:stretch>
            <a:fillRect/>
          </a:stretch>
        </p:blipFill>
        <p:spPr>
          <a:xfrm>
            <a:off x="-3810" y="-17648"/>
            <a:ext cx="9151620" cy="517906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4909"/>
            <a:ext cx="1521619" cy="90249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06120" y="932180"/>
            <a:ext cx="700278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8600"/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作者从三个方面描写男子汉的，分别是：</a:t>
            </a:r>
            <a:endParaRPr 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对食物有极大的兴趣</a:t>
            </a:r>
            <a:endParaRPr 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处处要求独立</a:t>
            </a:r>
            <a:endParaRPr 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面对生活挑战的沉着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"/>
          <p:cNvPicPr>
            <a:picLocks noChangeAspect="1"/>
          </p:cNvPicPr>
          <p:nvPr/>
        </p:nvPicPr>
        <p:blipFill>
          <a:blip r:embed="rId2"/>
          <a:srcRect t="1457" r="10944" b="6320"/>
          <a:stretch>
            <a:fillRect/>
          </a:stretch>
        </p:blipFill>
        <p:spPr>
          <a:xfrm>
            <a:off x="1270" y="-27173"/>
            <a:ext cx="9151620" cy="517906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4909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909320" y="647700"/>
            <a:ext cx="67976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作者是怀着怎样的心情来写男子汉的？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9320" y="2456815"/>
            <a:ext cx="67976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作者是怀着无尽的恋爱和关注之情来描写的。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"/>
          <p:cNvPicPr>
            <a:picLocks noChangeAspect="1"/>
          </p:cNvPicPr>
          <p:nvPr/>
        </p:nvPicPr>
        <p:blipFill>
          <a:blip r:embed="rId2"/>
          <a:srcRect t="1457" r="10944" b="6320"/>
          <a:stretch>
            <a:fillRect/>
          </a:stretch>
        </p:blipFill>
        <p:spPr>
          <a:xfrm>
            <a:off x="1270" y="-27173"/>
            <a:ext cx="9151620" cy="517906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4909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15030" y="114935"/>
            <a:ext cx="23139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b="1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课文解读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14730" y="1107440"/>
            <a:ext cx="67748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自由读第一自然段，你知道了什么？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38860" y="2582545"/>
            <a:ext cx="691134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作者交代了写作对象，孩子的出生、留在外婆家的原因及其与“我”的关系。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"/>
          <p:cNvPicPr>
            <a:picLocks noChangeAspect="1"/>
          </p:cNvPicPr>
          <p:nvPr/>
        </p:nvPicPr>
        <p:blipFill>
          <a:blip r:embed="rId2"/>
          <a:srcRect t="1457" r="10944" b="6320"/>
          <a:stretch>
            <a:fillRect/>
          </a:stretch>
        </p:blipFill>
        <p:spPr>
          <a:xfrm>
            <a:off x="1270" y="-27173"/>
            <a:ext cx="9151620" cy="517906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4909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09930" y="594995"/>
            <a:ext cx="743966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自由读第二自然段，思考：作者是从哪方面描写小男子汉对事物有极大的兴趣？怎样描写的？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9930" y="2917190"/>
            <a:ext cx="71526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作者从小男子汉吃的量多、范围广、有滋味三个方面来写的。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725</Words>
  <Application>WPS 演示</Application>
  <PresentationFormat>全屏显示(16:9)</PresentationFormat>
  <Paragraphs>56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lenovop</cp:lastModifiedBy>
  <cp:revision>22</cp:revision>
  <dcterms:created xsi:type="dcterms:W3CDTF">2019-10-06T06:36:00Z</dcterms:created>
  <dcterms:modified xsi:type="dcterms:W3CDTF">2021-01-11T02:50:37Z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